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2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9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E9A98E7-4296-400A-BC74-6D3C5DB14C03}">
  <a:tblStyle styleId="{1E9A98E7-4296-400A-BC74-6D3C5DB14C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27" autoAdjust="0"/>
    <p:restoredTop sz="81882" autoAdjust="0"/>
  </p:normalViewPr>
  <p:slideViewPr>
    <p:cSldViewPr snapToGrid="0">
      <p:cViewPr varScale="1">
        <p:scale>
          <a:sx n="123" d="100"/>
          <a:sy n="123" d="100"/>
        </p:scale>
        <p:origin x="846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9783cd3e57_1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29783cd3e57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ab526dbc8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ab526dbc8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6144215a46_1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g26144215a46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ab20e2de74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2ab20e2de7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ab20e2de74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2ab20e2de74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aae1f9889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g2aae1f9889a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aaff6f1f8e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2aaff6f1f8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ab20e2de7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2ab20e2de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ab20e2de74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2ab20e2de7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9ae9b7241f_2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293" name="Google Shape;293;g29ae9b7241f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ab526dbc8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2ab526dbc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9ae9b7241f_16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29ae9b7241f_16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64d7b5423c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rgbClr val="212121"/>
                </a:solidFill>
              </a:rPr>
              <a:t>在成果展示的部分，我們使用了</a:t>
            </a:r>
            <a:r>
              <a:rPr lang="zh-TW" dirty="0">
                <a:solidFill>
                  <a:srgbClr val="212121"/>
                </a:solidFill>
              </a:rPr>
              <a:t>Django</a:t>
            </a:r>
            <a:r>
              <a:rPr lang="zh-TW" altLang="en-US" dirty="0">
                <a:solidFill>
                  <a:srgbClr val="212121"/>
                </a:solidFill>
              </a:rPr>
              <a:t>，他</a:t>
            </a:r>
            <a:r>
              <a:rPr lang="zh-TW" dirty="0">
                <a:solidFill>
                  <a:srgbClr val="212121"/>
                </a:solidFill>
              </a:rPr>
              <a:t>是一個python網頁框架</a:t>
            </a:r>
            <a:r>
              <a:rPr lang="zh-TW" altLang="en-US" dirty="0">
                <a:solidFill>
                  <a:srgbClr val="212121"/>
                </a:solidFill>
              </a:rPr>
              <a:t>，這邊是我們大概的實現方法，從左邊</a:t>
            </a:r>
            <a:r>
              <a:rPr lang="en-US" altLang="zh-TW" dirty="0">
                <a:solidFill>
                  <a:srgbClr val="212121"/>
                </a:solidFill>
              </a:rPr>
              <a:t>start</a:t>
            </a:r>
            <a:r>
              <a:rPr lang="zh-TW" altLang="en-US" dirty="0">
                <a:solidFill>
                  <a:srgbClr val="212121"/>
                </a:solidFill>
              </a:rPr>
              <a:t>開始，使用者上傳照片後，會存成一個叫</a:t>
            </a:r>
            <a:r>
              <a:rPr lang="en-US" altLang="zh-TW" dirty="0">
                <a:solidFill>
                  <a:srgbClr val="212121"/>
                </a:solidFill>
              </a:rPr>
              <a:t>input</a:t>
            </a:r>
            <a:r>
              <a:rPr lang="zh-TW" altLang="en-US" dirty="0">
                <a:solidFill>
                  <a:srgbClr val="212121"/>
                </a:solidFill>
              </a:rPr>
              <a:t>的檔案，接著會觸發我們的</a:t>
            </a:r>
            <a:r>
              <a:rPr lang="en-US" altLang="zh-TW" dirty="0">
                <a:solidFill>
                  <a:srgbClr val="212121"/>
                </a:solidFill>
              </a:rPr>
              <a:t>model</a:t>
            </a:r>
            <a:r>
              <a:rPr lang="zh-TW" altLang="en-US" dirty="0">
                <a:solidFill>
                  <a:srgbClr val="212121"/>
                </a:solidFill>
              </a:rPr>
              <a:t>去抓取這張</a:t>
            </a:r>
            <a:r>
              <a:rPr lang="en-US" altLang="zh-TW" dirty="0">
                <a:solidFill>
                  <a:srgbClr val="212121"/>
                </a:solidFill>
              </a:rPr>
              <a:t>input</a:t>
            </a:r>
            <a:r>
              <a:rPr lang="zh-TW" altLang="en-US" dirty="0">
                <a:solidFill>
                  <a:srgbClr val="212121"/>
                </a:solidFill>
              </a:rPr>
              <a:t>，再來模型輸出的年齡判別會存成叫做</a:t>
            </a:r>
            <a:r>
              <a:rPr lang="en-US" altLang="zh-TW" dirty="0">
                <a:solidFill>
                  <a:srgbClr val="212121"/>
                </a:solidFill>
              </a:rPr>
              <a:t>output</a:t>
            </a:r>
            <a:r>
              <a:rPr lang="zh-TW" altLang="en-US" dirty="0">
                <a:solidFill>
                  <a:srgbClr val="212121"/>
                </a:solidFill>
              </a:rPr>
              <a:t>的檔案，跳轉後的頁面會再去抓去這張</a:t>
            </a:r>
            <a:r>
              <a:rPr lang="en-US" altLang="zh-TW" dirty="0">
                <a:solidFill>
                  <a:srgbClr val="212121"/>
                </a:solidFill>
              </a:rPr>
              <a:t>output</a:t>
            </a:r>
            <a:r>
              <a:rPr lang="zh-TW" altLang="en-US" dirty="0">
                <a:solidFill>
                  <a:srgbClr val="212121"/>
                </a:solidFill>
              </a:rPr>
              <a:t>同時也輸出適合的廣告。</a:t>
            </a:r>
            <a:endParaRPr dirty="0"/>
          </a:p>
        </p:txBody>
      </p:sp>
      <p:sp>
        <p:nvSpPr>
          <p:cNvPr id="310" name="Google Shape;310;g264d7b5423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64d7b5423c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8" name="Google Shape;318;g264d7b5423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64d8dee42d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1.</a:t>
            </a:r>
            <a:r>
              <a:rPr lang="zh-TW" altLang="en-US" dirty="0"/>
              <a:t>這個專題的出發點是針對電梯中不同年齡層的人來推送客製化廣告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2.</a:t>
            </a:r>
            <a:r>
              <a:rPr lang="zh-TW" altLang="en-US" dirty="0"/>
              <a:t>為了達到</a:t>
            </a:r>
            <a:r>
              <a:rPr lang="en-US" altLang="zh-TW" dirty="0"/>
              <a:t>real time</a:t>
            </a:r>
            <a:r>
              <a:rPr lang="zh-TW" altLang="en-US" dirty="0"/>
              <a:t>的效果，我們使用了</a:t>
            </a:r>
            <a:r>
              <a:rPr lang="en-US" altLang="zh-TW" dirty="0"/>
              <a:t>KD</a:t>
            </a:r>
            <a:r>
              <a:rPr lang="zh-TW" altLang="en-US" dirty="0"/>
              <a:t>來做模型輕量化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3.</a:t>
            </a:r>
            <a:r>
              <a:rPr lang="zh-TW" altLang="en-US" dirty="0"/>
              <a:t>考慮到電梯裡不只有單獨一人的場景，我們加入了人臉偵測</a:t>
            </a:r>
            <a:r>
              <a:rPr lang="en-US" altLang="zh-TW" dirty="0"/>
              <a:t>MTCNN</a:t>
            </a:r>
            <a:r>
              <a:rPr lang="zh-TW" altLang="en-US" dirty="0"/>
              <a:t>來判斷當時哪個年齡層的人最多，然後決定推送哪種廣告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4.</a:t>
            </a:r>
            <a:r>
              <a:rPr lang="zh-TW" altLang="en-US" dirty="0"/>
              <a:t>最後，為了讓大家更容易清楚我們所做的成果，我們做了一個</a:t>
            </a:r>
            <a:r>
              <a:rPr lang="en-US" altLang="zh-TW" dirty="0" err="1"/>
              <a:t>django</a:t>
            </a:r>
            <a:r>
              <a:rPr lang="zh-TW" altLang="en-US" dirty="0"/>
              <a:t>網頁來呈現</a:t>
            </a:r>
            <a:endParaRPr dirty="0"/>
          </a:p>
        </p:txBody>
      </p:sp>
      <p:sp>
        <p:nvSpPr>
          <p:cNvPr id="343" name="Google Shape;343;g264d8dee42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9ae9b7241f_4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29ae9b7241f_4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9783cd3e57_1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/>
          </a:p>
        </p:txBody>
      </p:sp>
      <p:sp>
        <p:nvSpPr>
          <p:cNvPr id="171" name="Google Shape;171;g29783cd3e57_1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98f0c27af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g298f0c27af6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9a5b49a49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g29a5b49a49f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a5b49a49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29a5b49a49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9783cd3e57_1_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29783cd3e57_1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ab142c19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ab142c197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>
  <p:cSld name="标题幻灯片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771918" y="877493"/>
            <a:ext cx="2389585" cy="2389585"/>
          </a:xfrm>
          <a:prstGeom prst="donut">
            <a:avLst>
              <a:gd name="adj" fmla="val 3386"/>
            </a:avLst>
          </a:prstGeom>
          <a:solidFill>
            <a:srgbClr val="C4A26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4"/>
          <p:cNvSpPr/>
          <p:nvPr/>
        </p:nvSpPr>
        <p:spPr>
          <a:xfrm>
            <a:off x="2343543" y="1569842"/>
            <a:ext cx="6079331" cy="141268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t="-38998" b="-38997"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4"/>
          <p:cNvSpPr/>
          <p:nvPr/>
        </p:nvSpPr>
        <p:spPr>
          <a:xfrm>
            <a:off x="362942" y="424455"/>
            <a:ext cx="2109188" cy="3295660"/>
          </a:xfrm>
          <a:prstGeom prst="parallelogram">
            <a:avLst>
              <a:gd name="adj" fmla="val 76803"/>
            </a:avLst>
          </a:prstGeom>
          <a:blipFill rotWithShape="1">
            <a:blip r:embed="rId2">
              <a:alphaModFix/>
            </a:blip>
            <a:stretch>
              <a:fillRect t="-38998" b="-38997"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>
  <p:cSld name="节标题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/>
          <p:nvPr/>
        </p:nvSpPr>
        <p:spPr>
          <a:xfrm>
            <a:off x="985838" y="1615082"/>
            <a:ext cx="2389585" cy="2389585"/>
          </a:xfrm>
          <a:prstGeom prst="donut">
            <a:avLst>
              <a:gd name="adj" fmla="val 3386"/>
            </a:avLst>
          </a:prstGeom>
          <a:solidFill>
            <a:srgbClr val="C4A26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5"/>
          <p:cNvSpPr/>
          <p:nvPr/>
        </p:nvSpPr>
        <p:spPr>
          <a:xfrm>
            <a:off x="2557463" y="2307431"/>
            <a:ext cx="6079331" cy="141268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t="-38998" b="-38997"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5"/>
          <p:cNvSpPr/>
          <p:nvPr/>
        </p:nvSpPr>
        <p:spPr>
          <a:xfrm>
            <a:off x="576862" y="1162044"/>
            <a:ext cx="2109188" cy="3295660"/>
          </a:xfrm>
          <a:prstGeom prst="parallelogram">
            <a:avLst>
              <a:gd name="adj" fmla="val 76803"/>
            </a:avLst>
          </a:prstGeom>
          <a:blipFill rotWithShape="1">
            <a:blip r:embed="rId2">
              <a:alphaModFix/>
            </a:blip>
            <a:stretch>
              <a:fillRect t="-38998" b="-38997"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2557463" y="1044773"/>
            <a:ext cx="5953125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Impact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2557463" y="3204567"/>
            <a:ext cx="5953125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2"/>
          </p:nvPr>
        </p:nvSpPr>
        <p:spPr>
          <a:xfrm>
            <a:off x="603647" y="1697832"/>
            <a:ext cx="2107407" cy="210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4A263"/>
              </a:buClr>
              <a:buSzPts val="12500"/>
              <a:buNone/>
              <a:defRPr sz="12500" i="1">
                <a:solidFill>
                  <a:srgbClr val="C4A263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4A263"/>
              </a:buClr>
              <a:buSzPts val="3300"/>
              <a:buFont typeface="Impact"/>
              <a:buNone/>
              <a:defRPr>
                <a:solidFill>
                  <a:srgbClr val="C4A26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/>
          <p:nvPr/>
        </p:nvSpPr>
        <p:spPr>
          <a:xfrm>
            <a:off x="0" y="557213"/>
            <a:ext cx="578644" cy="390525"/>
          </a:xfrm>
          <a:custGeom>
            <a:avLst/>
            <a:gdLst/>
            <a:ahLst/>
            <a:cxnLst/>
            <a:rect l="l" t="t" r="r" b="b"/>
            <a:pathLst>
              <a:path w="771525" h="520700" extrusionOk="0">
                <a:moveTo>
                  <a:pt x="0" y="0"/>
                </a:moveTo>
                <a:lnTo>
                  <a:pt x="771525" y="0"/>
                </a:lnTo>
                <a:lnTo>
                  <a:pt x="534627" y="520700"/>
                </a:lnTo>
                <a:lnTo>
                  <a:pt x="0" y="520700"/>
                </a:lnTo>
                <a:lnTo>
                  <a:pt x="0" y="0"/>
                </a:lnTo>
                <a:close/>
              </a:path>
            </a:pathLst>
          </a:custGeom>
          <a:solidFill>
            <a:srgbClr val="C4A26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mpact"/>
              <a:buNone/>
              <a:defRPr sz="33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png"/><Relationship Id="rId4" Type="http://schemas.openxmlformats.org/officeDocument/2006/relationships/hyperlink" Target="https://drive.google.com/drive/folders/1vdC1BEW-PEm43FsCW2LMHbJGxLyLBzyV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 idx="4294967295"/>
          </p:nvPr>
        </p:nvSpPr>
        <p:spPr>
          <a:xfrm>
            <a:off x="1840009" y="1286067"/>
            <a:ext cx="69195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icrosoft Yahei"/>
              <a:buNone/>
            </a:pPr>
            <a:r>
              <a:rPr lang="zh-TW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Efficient Age Prediction for Targeted Advertising Using Knowledge Distillation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700"/>
              <a:t>Working Flow</a:t>
            </a:r>
            <a:endParaRPr sz="2700"/>
          </a:p>
        </p:txBody>
      </p:sp>
      <p:pic>
        <p:nvPicPr>
          <p:cNvPr id="215" name="Google Shape;2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0500" y="3173875"/>
            <a:ext cx="2917940" cy="19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9050" y="3084529"/>
            <a:ext cx="2785950" cy="2064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5962" y="1106350"/>
            <a:ext cx="2592126" cy="172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5950" y="1106349"/>
            <a:ext cx="2607043" cy="1724874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4"/>
          <p:cNvSpPr txBox="1"/>
          <p:nvPr/>
        </p:nvSpPr>
        <p:spPr>
          <a:xfrm>
            <a:off x="628650" y="1690225"/>
            <a:ext cx="15804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rgbClr val="C4A263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2400" b="1">
              <a:solidFill>
                <a:srgbClr val="C4A2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34"/>
          <p:cNvSpPr txBox="1"/>
          <p:nvPr/>
        </p:nvSpPr>
        <p:spPr>
          <a:xfrm>
            <a:off x="628650" y="4168975"/>
            <a:ext cx="15804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rgbClr val="C4A263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2400" b="1">
              <a:solidFill>
                <a:srgbClr val="C4A2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zh-TW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Evaluating Model Performance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5"/>
          <p:cNvSpPr/>
          <p:nvPr/>
        </p:nvSpPr>
        <p:spPr>
          <a:xfrm>
            <a:off x="6900947" y="1823522"/>
            <a:ext cx="1407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Vestibulum ante ipsum primis inVestibulum ante ipsum primis in faucibus orciestibulum ante ipsum primis in faucibus orcaucibus orci</a:t>
            </a:r>
            <a:endParaRPr sz="1100"/>
          </a:p>
        </p:txBody>
      </p:sp>
      <p:sp>
        <p:nvSpPr>
          <p:cNvPr id="227" name="Google Shape;227;p35"/>
          <p:cNvSpPr txBox="1"/>
          <p:nvPr/>
        </p:nvSpPr>
        <p:spPr>
          <a:xfrm>
            <a:off x="330050" y="1268025"/>
            <a:ext cx="8608500" cy="21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zh-TW" sz="2200">
                <a:solidFill>
                  <a:schemeClr val="lt1"/>
                </a:solidFill>
              </a:rPr>
              <a:t>Accuracy：</a:t>
            </a:r>
            <a:endParaRPr sz="2200">
              <a:solidFill>
                <a:schemeClr val="lt1"/>
              </a:solidFill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zh-TW" sz="2000">
                <a:solidFill>
                  <a:schemeClr val="lt1"/>
                </a:solidFill>
              </a:rPr>
              <a:t>For gender identification：A binary approach can be employed, distinguishing between male and female categories.</a:t>
            </a:r>
            <a:endParaRPr sz="2000">
              <a:solidFill>
                <a:schemeClr val="lt1"/>
              </a:solidFill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zh-TW" sz="2000">
                <a:solidFill>
                  <a:schemeClr val="lt1"/>
                </a:solidFill>
              </a:rPr>
              <a:t>For age detection：</a:t>
            </a:r>
            <a:r>
              <a:rPr lang="zh-TW" sz="2000" b="1">
                <a:solidFill>
                  <a:srgbClr val="C4A263"/>
                </a:solidFill>
              </a:rPr>
              <a:t>Dividing age into several categories</a:t>
            </a:r>
            <a:r>
              <a:rPr lang="zh-TW" sz="2000">
                <a:solidFill>
                  <a:schemeClr val="lt1"/>
                </a:solidFill>
              </a:rPr>
              <a:t> </a:t>
            </a:r>
            <a:endParaRPr sz="2000">
              <a:solidFill>
                <a:schemeClr val="lt1"/>
              </a:solidFill>
            </a:endParaRPr>
          </a:p>
          <a:p>
            <a:pPr marL="137160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</a:pPr>
            <a:r>
              <a:rPr lang="zh-TW" sz="2000">
                <a:solidFill>
                  <a:schemeClr val="lt1"/>
                </a:solidFill>
              </a:rPr>
              <a:t>{'1-2', '3-9', '10-20', '21-27', '28-45', '46-65', '66-116'}</a:t>
            </a:r>
            <a:endParaRPr sz="2000">
              <a:solidFill>
                <a:schemeClr val="lt1"/>
              </a:solidFill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zh-TW" sz="2000">
                <a:solidFill>
                  <a:schemeClr val="lt1"/>
                </a:solidFill>
              </a:rPr>
              <a:t>We used “Accuracy” to estimate our model performance.</a:t>
            </a:r>
            <a:endParaRPr sz="2000">
              <a:solidFill>
                <a:schemeClr val="lt1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zh-TW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Results(UTKFace)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6"/>
          <p:cNvSpPr/>
          <p:nvPr/>
        </p:nvSpPr>
        <p:spPr>
          <a:xfrm>
            <a:off x="6900947" y="1823522"/>
            <a:ext cx="1407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Vestibulum ante ipsum primis inVestibulum ante ipsum primis in faucibus orciestibulum ante ipsum primis in faucibus orcaucibus orci</a:t>
            </a:r>
            <a:endParaRPr sz="1100"/>
          </a:p>
        </p:txBody>
      </p:sp>
      <p:sp>
        <p:nvSpPr>
          <p:cNvPr id="234" name="Google Shape;234;p36"/>
          <p:cNvSpPr txBox="1"/>
          <p:nvPr/>
        </p:nvSpPr>
        <p:spPr>
          <a:xfrm>
            <a:off x="98400" y="1268050"/>
            <a:ext cx="9045600" cy="847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ResNet18			ResNet50		</a:t>
            </a:r>
            <a:r>
              <a:rPr lang="en-US" altLang="zh-TW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zh-TW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ResNet34						 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875" y="1791700"/>
            <a:ext cx="2214847" cy="277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6"/>
          <p:cNvPicPr preferRelativeResize="0"/>
          <p:nvPr/>
        </p:nvPicPr>
        <p:blipFill rotWithShape="1">
          <a:blip r:embed="rId4">
            <a:alphaModFix/>
          </a:blip>
          <a:srcRect l="109" r="109"/>
          <a:stretch/>
        </p:blipFill>
        <p:spPr>
          <a:xfrm>
            <a:off x="3328121" y="1791700"/>
            <a:ext cx="2214000" cy="277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6"/>
          <p:cNvPicPr preferRelativeResize="0"/>
          <p:nvPr/>
        </p:nvPicPr>
        <p:blipFill rotWithShape="1">
          <a:blip r:embed="rId5">
            <a:alphaModFix/>
          </a:blip>
          <a:srcRect l="69" r="69"/>
          <a:stretch/>
        </p:blipFill>
        <p:spPr>
          <a:xfrm>
            <a:off x="6500131" y="1793225"/>
            <a:ext cx="2214000" cy="277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zh-TW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Results(UTKFace)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7"/>
          <p:cNvSpPr/>
          <p:nvPr/>
        </p:nvSpPr>
        <p:spPr>
          <a:xfrm>
            <a:off x="6900947" y="1823522"/>
            <a:ext cx="1407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Vestibulum ante ipsum primis inVestibulum ante ipsum primis in faucibus orciestibulum ante ipsum primis in faucibus orcaucibus orci</a:t>
            </a:r>
            <a:endParaRPr sz="1100"/>
          </a:p>
        </p:txBody>
      </p:sp>
      <p:sp>
        <p:nvSpPr>
          <p:cNvPr id="244" name="Google Shape;244;p37"/>
          <p:cNvSpPr txBox="1"/>
          <p:nvPr/>
        </p:nvSpPr>
        <p:spPr>
          <a:xfrm>
            <a:off x="98400" y="1268050"/>
            <a:ext cx="9045600" cy="847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ResNet101		ResNet152							 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5" name="Google Shape;245;p37"/>
          <p:cNvPicPr preferRelativeResize="0"/>
          <p:nvPr/>
        </p:nvPicPr>
        <p:blipFill rotWithShape="1">
          <a:blip r:embed="rId3">
            <a:alphaModFix/>
          </a:blip>
          <a:srcRect l="109" r="109"/>
          <a:stretch/>
        </p:blipFill>
        <p:spPr>
          <a:xfrm>
            <a:off x="152400" y="1828450"/>
            <a:ext cx="2214000" cy="277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7"/>
          <p:cNvPicPr preferRelativeResize="0"/>
          <p:nvPr/>
        </p:nvPicPr>
        <p:blipFill rotWithShape="1">
          <a:blip r:embed="rId4">
            <a:alphaModFix/>
          </a:blip>
          <a:srcRect l="79" r="79"/>
          <a:stretch/>
        </p:blipFill>
        <p:spPr>
          <a:xfrm>
            <a:off x="2725596" y="1828449"/>
            <a:ext cx="2213999" cy="27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2632" y="1268044"/>
            <a:ext cx="3618968" cy="3399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zh-TW" sz="2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Trouble Shooting</a:t>
            </a:r>
            <a:endParaRPr sz="27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8"/>
          <p:cNvSpPr txBox="1"/>
          <p:nvPr/>
        </p:nvSpPr>
        <p:spPr>
          <a:xfrm>
            <a:off x="77250" y="1118325"/>
            <a:ext cx="8989500" cy="39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Calibri"/>
              <a:buChar char="●"/>
            </a:pPr>
            <a:r>
              <a:rPr lang="zh-TW" sz="20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Initially, we trained the ResNet model on the UTKFace dataset but encountered challenges with low accuracy </a:t>
            </a:r>
            <a:r>
              <a:rPr lang="zh-TW" sz="2000" b="1">
                <a:solidFill>
                  <a:srgbClr val="F3F3F3"/>
                </a:solidFill>
                <a:highlight>
                  <a:srgbClr val="FF0000"/>
                </a:highlight>
                <a:latin typeface="Calibri"/>
                <a:ea typeface="Calibri"/>
                <a:cs typeface="Calibri"/>
                <a:sym typeface="Calibri"/>
              </a:rPr>
              <a:t>(60%)</a:t>
            </a:r>
            <a:r>
              <a:rPr lang="zh-TW" sz="2000">
                <a:solidFill>
                  <a:srgbClr val="F3F3F3"/>
                </a:solidFill>
                <a:highlight>
                  <a:srgbClr val="FF0000"/>
                </a:highlight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>
              <a:solidFill>
                <a:srgbClr val="F3F3F3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Calibri"/>
              <a:buChar char="●"/>
            </a:pPr>
            <a:r>
              <a:rPr lang="zh-TW" sz="20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we identified non-facial images and mismatches between age labels and actual faces.</a:t>
            </a:r>
            <a:br>
              <a:rPr lang="zh-TW" sz="20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zh-TW" sz="20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zh-TW" sz="20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zh-TW" sz="20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Calibri"/>
              <a:buChar char="●"/>
            </a:pPr>
            <a:r>
              <a:rPr lang="zh-TW" sz="20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After several adjustments to our age categorization strategy, by simplifying it into </a:t>
            </a:r>
            <a:r>
              <a:rPr lang="zh-TW" sz="2000" b="1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four groups</a:t>
            </a:r>
            <a:r>
              <a:rPr lang="zh-TW" sz="20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: children(0-14),younth(15-22) adults(23-40), and the elderly(41-116), the accuracy improved to about </a:t>
            </a:r>
            <a:r>
              <a:rPr lang="zh-TW" sz="2000">
                <a:solidFill>
                  <a:srgbClr val="F3F3F3"/>
                </a:solidFill>
                <a:highlight>
                  <a:srgbClr val="FF0000"/>
                </a:highlight>
                <a:latin typeface="Calibri"/>
                <a:ea typeface="Calibri"/>
                <a:cs typeface="Calibri"/>
                <a:sym typeface="Calibri"/>
              </a:rPr>
              <a:t>80%</a:t>
            </a:r>
            <a:r>
              <a:rPr lang="zh-TW" sz="20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38" y="2817225"/>
            <a:ext cx="401002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5700" y="2324100"/>
            <a:ext cx="764000" cy="7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5700" y="3180850"/>
            <a:ext cx="764000" cy="7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8863" y="2364775"/>
            <a:ext cx="1076325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65925" y="2324100"/>
            <a:ext cx="764000" cy="7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65925" y="3180850"/>
            <a:ext cx="764000" cy="76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zh-TW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Augumentation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9"/>
          <p:cNvSpPr/>
          <p:nvPr/>
        </p:nvSpPr>
        <p:spPr>
          <a:xfrm>
            <a:off x="6900947" y="1823522"/>
            <a:ext cx="1407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Vestibulum ante ipsum primis inVestibulum ante ipsum primis in faucibus orciestibulum ante ipsum primis in faucibus orcaucibus orci</a:t>
            </a:r>
            <a:endParaRPr sz="1100"/>
          </a:p>
        </p:txBody>
      </p:sp>
      <p:sp>
        <p:nvSpPr>
          <p:cNvPr id="266" name="Google Shape;266;p39"/>
          <p:cNvSpPr txBox="1"/>
          <p:nvPr/>
        </p:nvSpPr>
        <p:spPr>
          <a:xfrm>
            <a:off x="330041" y="1268016"/>
            <a:ext cx="8630400" cy="23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15900" marR="0" lvl="0" indent="-222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•"/>
            </a:pPr>
            <a:r>
              <a:rPr lang="zh-TW" sz="2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original UTKFace dataset comprised only 23,000 images with an uneven distribution across age groups.</a:t>
            </a:r>
            <a:endParaRPr sz="2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22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•"/>
            </a:pPr>
            <a:r>
              <a:rPr lang="zh-TW" sz="2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Therefore, we </a:t>
            </a:r>
            <a:r>
              <a:rPr lang="zh-TW" sz="2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merged the UTKFace and Facial Age datasets</a:t>
            </a:r>
            <a:r>
              <a:rPr lang="zh-TW" sz="2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amassing approximately 34,000 images. By applying data augmentation techniques such as horizontal flipping and rotating left and right, we expanded the training dataset(70%) to 234,000 images.</a:t>
            </a:r>
            <a:endParaRPr sz="2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7" name="Google Shape;26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3623025"/>
            <a:ext cx="3813000" cy="55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9"/>
          <p:cNvSpPr txBox="1"/>
          <p:nvPr/>
        </p:nvSpPr>
        <p:spPr>
          <a:xfrm>
            <a:off x="518375" y="4176075"/>
            <a:ext cx="1917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zh-TW" sz="15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Data set</a:t>
            </a:r>
            <a:r>
              <a:rPr lang="zh-TW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9" name="Google Shape;26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6125" y="3623025"/>
            <a:ext cx="3459225" cy="125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zh-TW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Results(UTKFace+Facial Age)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0"/>
          <p:cNvSpPr/>
          <p:nvPr/>
        </p:nvSpPr>
        <p:spPr>
          <a:xfrm>
            <a:off x="6900947" y="1823522"/>
            <a:ext cx="1407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Vestibulum ante ipsum primis inVestibulum ante ipsum primis in faucibus orciestibulum ante ipsum primis in faucibus orcaucibus orci</a:t>
            </a:r>
            <a:endParaRPr sz="1100"/>
          </a:p>
        </p:txBody>
      </p:sp>
      <p:sp>
        <p:nvSpPr>
          <p:cNvPr id="276" name="Google Shape;276;p40"/>
          <p:cNvSpPr txBox="1"/>
          <p:nvPr/>
        </p:nvSpPr>
        <p:spPr>
          <a:xfrm>
            <a:off x="98400" y="1801450"/>
            <a:ext cx="9045600" cy="847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ResNet18		</a:t>
            </a:r>
            <a:r>
              <a:rPr lang="en-US" altLang="zh-TW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</a:t>
            </a:r>
            <a:r>
              <a:rPr lang="zh-TW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ResNet50		</a:t>
            </a:r>
            <a:r>
              <a:rPr lang="en-US" altLang="zh-TW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zh-TW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ResNet34		 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" name="Google Shape;27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75" y="2248900"/>
            <a:ext cx="2214846" cy="277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0426" y="2248900"/>
            <a:ext cx="2214000" cy="27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0131" y="2250425"/>
            <a:ext cx="2214000" cy="27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0"/>
          <p:cNvSpPr txBox="1"/>
          <p:nvPr/>
        </p:nvSpPr>
        <p:spPr>
          <a:xfrm>
            <a:off x="305991" y="1029091"/>
            <a:ext cx="8630400" cy="847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15900" marR="0" lvl="0" indent="-222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•"/>
            </a:pPr>
            <a:r>
              <a:rPr lang="zh-TW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refined our approach from four to seven age groups: 1-2, 3-9, 10-20, 21-27, 28-45, 46-65, and 66-116.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zh-TW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Results(UTKFace+Facial Age) 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41"/>
          <p:cNvSpPr/>
          <p:nvPr/>
        </p:nvSpPr>
        <p:spPr>
          <a:xfrm>
            <a:off x="6900947" y="1823522"/>
            <a:ext cx="1407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Vestibulum ante ipsum primis inVestibulum ante ipsum primis in faucibus orciestibulum ante ipsum primis in faucibus orcaucibus orci</a:t>
            </a:r>
            <a:endParaRPr sz="1100"/>
          </a:p>
        </p:txBody>
      </p:sp>
      <p:sp>
        <p:nvSpPr>
          <p:cNvPr id="287" name="Google Shape;287;p41"/>
          <p:cNvSpPr txBox="1"/>
          <p:nvPr/>
        </p:nvSpPr>
        <p:spPr>
          <a:xfrm>
            <a:off x="98400" y="1268050"/>
            <a:ext cx="9045600" cy="847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ResNet101		</a:t>
            </a:r>
            <a:r>
              <a:rPr lang="en-US" altLang="zh-TW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zh-TW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ResNet152							 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8" name="Google Shape;28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28450"/>
            <a:ext cx="2213999" cy="27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6061" y="1828449"/>
            <a:ext cx="2214000" cy="27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647" y="1614116"/>
            <a:ext cx="3240928" cy="2986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zh-TW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Efficient Design_KD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42"/>
          <p:cNvSpPr/>
          <p:nvPr/>
        </p:nvSpPr>
        <p:spPr>
          <a:xfrm>
            <a:off x="6900947" y="1823522"/>
            <a:ext cx="1407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Vestibulum ante ipsum primis inVestibulum ante ipsum primis in faucibus orciestibulum ante ipsum primis in faucibus orcaucibus orci</a:t>
            </a:r>
            <a:endParaRPr sz="1100"/>
          </a:p>
        </p:txBody>
      </p:sp>
      <p:sp>
        <p:nvSpPr>
          <p:cNvPr id="297" name="Google Shape;297;p42"/>
          <p:cNvSpPr txBox="1"/>
          <p:nvPr/>
        </p:nvSpPr>
        <p:spPr>
          <a:xfrm>
            <a:off x="330041" y="1268016"/>
            <a:ext cx="86304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98" name="Google Shape;298;p42"/>
          <p:cNvSpPr txBox="1"/>
          <p:nvPr/>
        </p:nvSpPr>
        <p:spPr>
          <a:xfrm>
            <a:off x="750750" y="1096700"/>
            <a:ext cx="7642500" cy="3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lang="zh-TW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Teacher：ResNet152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lang="zh-TW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Student：ResNet18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lang="zh-TW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Method：Response-based distillation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Google Shape;29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150" y="2280975"/>
            <a:ext cx="2230116" cy="279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8650" y="2280975"/>
            <a:ext cx="3539865" cy="279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zh-TW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Comparison 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3"/>
          <p:cNvSpPr/>
          <p:nvPr/>
        </p:nvSpPr>
        <p:spPr>
          <a:xfrm>
            <a:off x="6900947" y="1823522"/>
            <a:ext cx="1407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Vestibulum ante ipsum primis inVestibulum ante ipsum primis in faucibus orciestibulum ante ipsum primis in faucibus orcaucibus orci</a:t>
            </a:r>
            <a:endParaRPr sz="1100"/>
          </a:p>
        </p:txBody>
      </p:sp>
      <p:graphicFrame>
        <p:nvGraphicFramePr>
          <p:cNvPr id="307" name="Google Shape;307;p43"/>
          <p:cNvGraphicFramePr/>
          <p:nvPr>
            <p:extLst>
              <p:ext uri="{D42A27DB-BD31-4B8C-83A1-F6EECF244321}">
                <p14:modId xmlns:p14="http://schemas.microsoft.com/office/powerpoint/2010/main" val="2223573911"/>
              </p:ext>
            </p:extLst>
          </p:nvPr>
        </p:nvGraphicFramePr>
        <p:xfrm>
          <a:off x="952500" y="1440700"/>
          <a:ext cx="7239000" cy="2986830"/>
        </p:xfrm>
        <a:graphic>
          <a:graphicData uri="http://schemas.openxmlformats.org/drawingml/2006/table">
            <a:tbl>
              <a:tblPr>
                <a:noFill/>
                <a:tableStyleId>{1E9A98E7-4296-400A-BC74-6D3C5DB14C03}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rgbClr val="C4A263"/>
                          </a:solidFill>
                        </a:rPr>
                        <a:t>param mem</a:t>
                      </a:r>
                      <a:endParaRPr b="1">
                        <a:solidFill>
                          <a:srgbClr val="C4A26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rgbClr val="C4A263"/>
                          </a:solidFill>
                        </a:rPr>
                        <a:t>flops</a:t>
                      </a:r>
                      <a:endParaRPr b="1">
                        <a:solidFill>
                          <a:srgbClr val="C4A26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rgbClr val="C4A263"/>
                          </a:solidFill>
                        </a:rPr>
                        <a:t>Accuracy </a:t>
                      </a:r>
                      <a:endParaRPr b="1">
                        <a:solidFill>
                          <a:srgbClr val="C4A26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rgbClr val="C4A263"/>
                          </a:solidFill>
                        </a:rPr>
                        <a:t>ResNet18</a:t>
                      </a:r>
                      <a:endParaRPr b="1">
                        <a:solidFill>
                          <a:srgbClr val="C4A263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rgbClr val="C4A263"/>
                          </a:solidFill>
                        </a:rPr>
                        <a:t> (from scratch)</a:t>
                      </a:r>
                      <a:endParaRPr b="1">
                        <a:solidFill>
                          <a:srgbClr val="C4A26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2"/>
                          </a:solidFill>
                        </a:rPr>
                        <a:t>45 MB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2"/>
                          </a:solidFill>
                        </a:rPr>
                        <a:t>2 GFLOPs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2"/>
                          </a:solidFill>
                        </a:rPr>
                        <a:t>97.5</a:t>
                      </a:r>
                      <a:r>
                        <a:rPr lang="en-US" altLang="zh-TW">
                          <a:solidFill>
                            <a:schemeClr val="lt2"/>
                          </a:solidFill>
                        </a:rPr>
                        <a:t>0</a:t>
                      </a:r>
                      <a:r>
                        <a:rPr lang="zh-TW">
                          <a:solidFill>
                            <a:schemeClr val="lt2"/>
                          </a:solidFill>
                        </a:rPr>
                        <a:t>%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rgbClr val="C4A263"/>
                          </a:solidFill>
                        </a:rPr>
                        <a:t>ResNet18 (KD)</a:t>
                      </a:r>
                      <a:endParaRPr b="1">
                        <a:solidFill>
                          <a:srgbClr val="C4A26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lt2"/>
                          </a:solidFill>
                        </a:rPr>
                        <a:t>45 MB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2"/>
                          </a:solidFill>
                        </a:rPr>
                        <a:t>2 GFLOPs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lt2"/>
                          </a:solidFill>
                        </a:rPr>
                        <a:t>94.42%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b="1">
                          <a:solidFill>
                            <a:srgbClr val="C4A263"/>
                          </a:solidFill>
                        </a:rPr>
                        <a:t>ResNet34</a:t>
                      </a:r>
                      <a:endParaRPr b="1">
                        <a:solidFill>
                          <a:srgbClr val="C4A26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lt2"/>
                          </a:solidFill>
                        </a:rPr>
                        <a:t>83 MB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2"/>
                          </a:solidFill>
                        </a:rPr>
                        <a:t>4 GFLOPs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lt2"/>
                          </a:solidFill>
                        </a:rPr>
                        <a:t>97.49%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b="1">
                          <a:solidFill>
                            <a:srgbClr val="C4A263"/>
                          </a:solidFill>
                        </a:rPr>
                        <a:t>ResNet50</a:t>
                      </a:r>
                      <a:endParaRPr b="1">
                        <a:solidFill>
                          <a:srgbClr val="C4A26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lt2"/>
                          </a:solidFill>
                        </a:rPr>
                        <a:t>98 MB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2"/>
                          </a:solidFill>
                        </a:rPr>
                        <a:t>4 GFLOPs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lt2"/>
                          </a:solidFill>
                        </a:rPr>
                        <a:t>96.49%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b="1">
                          <a:solidFill>
                            <a:srgbClr val="C4A263"/>
                          </a:solidFill>
                        </a:rPr>
                        <a:t>ResNet101</a:t>
                      </a:r>
                      <a:endParaRPr b="1">
                        <a:solidFill>
                          <a:srgbClr val="C4A26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2"/>
                          </a:solidFill>
                        </a:rPr>
                        <a:t>170 MB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2"/>
                          </a:solidFill>
                        </a:rPr>
                        <a:t>8 GFLOPs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lt2"/>
                          </a:solidFill>
                        </a:rPr>
                        <a:t>94.87%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b="1">
                          <a:solidFill>
                            <a:srgbClr val="C4A263"/>
                          </a:solidFill>
                        </a:rPr>
                        <a:t>ResNet152</a:t>
                      </a:r>
                      <a:endParaRPr b="1">
                        <a:solidFill>
                          <a:srgbClr val="C4A26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2"/>
                          </a:solidFill>
                        </a:rPr>
                        <a:t>230 MB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2"/>
                          </a:solidFill>
                        </a:rPr>
                        <a:t>11 GFLOPs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lt2"/>
                          </a:solidFill>
                        </a:rPr>
                        <a:t>93.45%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/>
          <p:nvPr/>
        </p:nvSpPr>
        <p:spPr>
          <a:xfrm>
            <a:off x="4302617" y="497844"/>
            <a:ext cx="369900" cy="3699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40" name="Google Shape;140;p26"/>
          <p:cNvGrpSpPr/>
          <p:nvPr/>
        </p:nvGrpSpPr>
        <p:grpSpPr>
          <a:xfrm>
            <a:off x="4302616" y="454388"/>
            <a:ext cx="4003704" cy="397643"/>
            <a:chOff x="4302635" y="1053163"/>
            <a:chExt cx="4003704" cy="397643"/>
          </a:xfrm>
        </p:grpSpPr>
        <p:sp>
          <p:nvSpPr>
            <p:cNvPr id="141" name="Google Shape;141;p26"/>
            <p:cNvSpPr txBox="1"/>
            <p:nvPr/>
          </p:nvSpPr>
          <p:spPr>
            <a:xfrm>
              <a:off x="4858739" y="1053163"/>
              <a:ext cx="3447600" cy="3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1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Introduction &amp; </a:t>
              </a:r>
              <a:r>
                <a:rPr lang="zh-TW" sz="2100" b="1">
                  <a:solidFill>
                    <a:schemeClr val="lt1"/>
                  </a:solidFill>
                </a:rPr>
                <a:t>Motivation</a:t>
              </a:r>
              <a:endParaRPr sz="2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6"/>
            <p:cNvSpPr txBox="1"/>
            <p:nvPr/>
          </p:nvSpPr>
          <p:spPr>
            <a:xfrm>
              <a:off x="4302635" y="1119976"/>
              <a:ext cx="556103" cy="3308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7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0</a:t>
              </a:r>
              <a:r>
                <a:rPr lang="zh-TW" sz="17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1</a:t>
              </a:r>
              <a:endParaRPr sz="17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143" name="Google Shape;143;p26"/>
          <p:cNvSpPr/>
          <p:nvPr/>
        </p:nvSpPr>
        <p:spPr>
          <a:xfrm>
            <a:off x="4302617" y="1145116"/>
            <a:ext cx="369900" cy="3699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44" name="Google Shape;144;p26"/>
          <p:cNvSpPr/>
          <p:nvPr/>
        </p:nvSpPr>
        <p:spPr>
          <a:xfrm>
            <a:off x="4302617" y="2737777"/>
            <a:ext cx="369900" cy="3699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45" name="Google Shape;145;p26"/>
          <p:cNvGrpSpPr/>
          <p:nvPr/>
        </p:nvGrpSpPr>
        <p:grpSpPr>
          <a:xfrm>
            <a:off x="4302617" y="2713739"/>
            <a:ext cx="3202144" cy="392400"/>
            <a:chOff x="4302617" y="3509889"/>
            <a:chExt cx="3202144" cy="392400"/>
          </a:xfrm>
        </p:grpSpPr>
        <p:sp>
          <p:nvSpPr>
            <p:cNvPr id="146" name="Google Shape;146;p26"/>
            <p:cNvSpPr txBox="1"/>
            <p:nvPr/>
          </p:nvSpPr>
          <p:spPr>
            <a:xfrm>
              <a:off x="4302617" y="3557288"/>
              <a:ext cx="683100" cy="3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7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03</a:t>
              </a:r>
              <a:endParaRPr sz="17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47" name="Google Shape;147;p26"/>
            <p:cNvSpPr txBox="1"/>
            <p:nvPr/>
          </p:nvSpPr>
          <p:spPr>
            <a:xfrm>
              <a:off x="4858761" y="3509889"/>
              <a:ext cx="2646000" cy="3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100" b="1">
                  <a:solidFill>
                    <a:schemeClr val="lt1"/>
                  </a:solidFill>
                </a:rPr>
                <a:t>Working Flow</a:t>
              </a:r>
              <a:endParaRPr sz="2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" name="Google Shape;148;p26"/>
          <p:cNvSpPr/>
          <p:nvPr/>
        </p:nvSpPr>
        <p:spPr>
          <a:xfrm>
            <a:off x="4302617" y="3410761"/>
            <a:ext cx="369900" cy="3699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49" name="Google Shape;149;p26"/>
          <p:cNvGrpSpPr/>
          <p:nvPr/>
        </p:nvGrpSpPr>
        <p:grpSpPr>
          <a:xfrm>
            <a:off x="4302617" y="3370838"/>
            <a:ext cx="3677620" cy="1038900"/>
            <a:chOff x="4302619" y="4166988"/>
            <a:chExt cx="3677620" cy="1038900"/>
          </a:xfrm>
        </p:grpSpPr>
        <p:sp>
          <p:nvSpPr>
            <p:cNvPr id="150" name="Google Shape;150;p26"/>
            <p:cNvSpPr txBox="1"/>
            <p:nvPr/>
          </p:nvSpPr>
          <p:spPr>
            <a:xfrm>
              <a:off x="4858740" y="4166988"/>
              <a:ext cx="3121500" cy="10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zh-TW" sz="2100" b="1">
                  <a:solidFill>
                    <a:schemeClr val="lt1"/>
                  </a:solidFill>
                </a:rPr>
                <a:t>Results</a:t>
              </a:r>
              <a:endParaRPr sz="2100" b="1">
                <a:solidFill>
                  <a:schemeClr val="lt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100" b="1">
                <a:solidFill>
                  <a:schemeClr val="lt1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 b="1">
                <a:solidFill>
                  <a:schemeClr val="lt1"/>
                </a:solidFill>
              </a:endParaRPr>
            </a:p>
          </p:txBody>
        </p:sp>
        <p:sp>
          <p:nvSpPr>
            <p:cNvPr id="151" name="Google Shape;151;p26"/>
            <p:cNvSpPr txBox="1"/>
            <p:nvPr/>
          </p:nvSpPr>
          <p:spPr>
            <a:xfrm>
              <a:off x="4302619" y="4230263"/>
              <a:ext cx="556200" cy="3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7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04</a:t>
              </a:r>
              <a:endParaRPr sz="17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152" name="Google Shape;152;p26"/>
          <p:cNvSpPr txBox="1">
            <a:spLocks noGrp="1"/>
          </p:cNvSpPr>
          <p:nvPr>
            <p:ph type="body" idx="2"/>
          </p:nvPr>
        </p:nvSpPr>
        <p:spPr>
          <a:xfrm>
            <a:off x="1081451" y="1822493"/>
            <a:ext cx="2107500" cy="21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4A263"/>
              </a:buClr>
              <a:buSzPts val="4500"/>
              <a:buNone/>
            </a:pPr>
            <a:r>
              <a:rPr lang="zh-TW" sz="4500"/>
              <a:t>Outline</a:t>
            </a:r>
            <a:endParaRPr/>
          </a:p>
        </p:txBody>
      </p:sp>
      <p:grpSp>
        <p:nvGrpSpPr>
          <p:cNvPr id="153" name="Google Shape;153;p26"/>
          <p:cNvGrpSpPr/>
          <p:nvPr/>
        </p:nvGrpSpPr>
        <p:grpSpPr>
          <a:xfrm>
            <a:off x="4302617" y="1122580"/>
            <a:ext cx="3428179" cy="1175133"/>
            <a:chOff x="4302621" y="1721355"/>
            <a:chExt cx="3428179" cy="1175133"/>
          </a:xfrm>
        </p:grpSpPr>
        <p:grpSp>
          <p:nvGrpSpPr>
            <p:cNvPr id="154" name="Google Shape;154;p26"/>
            <p:cNvGrpSpPr/>
            <p:nvPr/>
          </p:nvGrpSpPr>
          <p:grpSpPr>
            <a:xfrm>
              <a:off x="4302621" y="1721355"/>
              <a:ext cx="2412540" cy="392400"/>
              <a:chOff x="4302621" y="1721355"/>
              <a:chExt cx="2412540" cy="392400"/>
            </a:xfrm>
          </p:grpSpPr>
          <p:sp>
            <p:nvSpPr>
              <p:cNvPr id="155" name="Google Shape;155;p26"/>
              <p:cNvSpPr txBox="1"/>
              <p:nvPr/>
            </p:nvSpPr>
            <p:spPr>
              <a:xfrm>
                <a:off x="4858761" y="1721355"/>
                <a:ext cx="1856400" cy="39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21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Related Work</a:t>
                </a:r>
                <a:endParaRPr sz="21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26"/>
              <p:cNvSpPr txBox="1"/>
              <p:nvPr/>
            </p:nvSpPr>
            <p:spPr>
              <a:xfrm>
                <a:off x="4302621" y="1767238"/>
                <a:ext cx="511500" cy="33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700">
                    <a:solidFill>
                      <a:schemeClr val="lt1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02</a:t>
                </a:r>
                <a:endParaRPr sz="17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sp>
          <p:nvSpPr>
            <p:cNvPr id="157" name="Google Shape;157;p26"/>
            <p:cNvSpPr txBox="1"/>
            <p:nvPr/>
          </p:nvSpPr>
          <p:spPr>
            <a:xfrm>
              <a:off x="5108200" y="2064288"/>
              <a:ext cx="2622600" cy="83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492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Char char="●"/>
              </a:pPr>
              <a:r>
                <a:rPr lang="zh-TW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Dataset</a:t>
              </a:r>
              <a:endParaRPr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lvl="0" indent="-3492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Char char="●"/>
              </a:pPr>
              <a:r>
                <a:rPr lang="zh-TW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Baseline Model</a:t>
              </a:r>
              <a:endParaRPr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lvl="0" indent="-3492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Char char="●"/>
              </a:pPr>
              <a:r>
                <a:rPr lang="zh-TW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Evaluation Index</a:t>
              </a:r>
              <a:endParaRPr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8" name="Google Shape;158;p26"/>
          <p:cNvSpPr/>
          <p:nvPr/>
        </p:nvSpPr>
        <p:spPr>
          <a:xfrm>
            <a:off x="4302617" y="4063761"/>
            <a:ext cx="369900" cy="3699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59" name="Google Shape;159;p26"/>
          <p:cNvGrpSpPr/>
          <p:nvPr/>
        </p:nvGrpSpPr>
        <p:grpSpPr>
          <a:xfrm>
            <a:off x="4302617" y="4023838"/>
            <a:ext cx="3677620" cy="394175"/>
            <a:chOff x="4302619" y="4166988"/>
            <a:chExt cx="3677620" cy="394175"/>
          </a:xfrm>
        </p:grpSpPr>
        <p:sp>
          <p:nvSpPr>
            <p:cNvPr id="160" name="Google Shape;160;p26"/>
            <p:cNvSpPr txBox="1"/>
            <p:nvPr/>
          </p:nvSpPr>
          <p:spPr>
            <a:xfrm>
              <a:off x="4858740" y="4166988"/>
              <a:ext cx="3121500" cy="3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100" b="1">
                  <a:solidFill>
                    <a:schemeClr val="lt1"/>
                  </a:solidFill>
                </a:rPr>
                <a:t>Demo &amp; Conclusion</a:t>
              </a:r>
              <a:endParaRPr sz="2100" b="1">
                <a:solidFill>
                  <a:schemeClr val="lt1"/>
                </a:solidFill>
              </a:endParaRPr>
            </a:p>
          </p:txBody>
        </p:sp>
        <p:sp>
          <p:nvSpPr>
            <p:cNvPr id="161" name="Google Shape;161;p26"/>
            <p:cNvSpPr txBox="1"/>
            <p:nvPr/>
          </p:nvSpPr>
          <p:spPr>
            <a:xfrm>
              <a:off x="4302619" y="4230263"/>
              <a:ext cx="556200" cy="3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7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05</a:t>
              </a:r>
              <a:endParaRPr sz="17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en-US" altLang="zh-TW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Demo (</a:t>
            </a:r>
            <a:r>
              <a:rPr lang="zh-TW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r>
              <a:rPr lang="en-US" altLang="zh-TW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44"/>
          <p:cNvSpPr/>
          <p:nvPr/>
        </p:nvSpPr>
        <p:spPr>
          <a:xfrm>
            <a:off x="6900947" y="1823522"/>
            <a:ext cx="1407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Vestibulum ante ipsum primis inVestibulum ante ipsum primis in faucibus orciestibulum ante ipsum primis in faucibus orcaucibus orci</a:t>
            </a:r>
            <a:endParaRPr sz="1100"/>
          </a:p>
        </p:txBody>
      </p:sp>
      <p:sp>
        <p:nvSpPr>
          <p:cNvPr id="314" name="Google Shape;314;p44"/>
          <p:cNvSpPr txBox="1"/>
          <p:nvPr/>
        </p:nvSpPr>
        <p:spPr>
          <a:xfrm>
            <a:off x="330041" y="1074341"/>
            <a:ext cx="8630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159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zh-TW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Web Framework：Django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5" name="Google Shape;31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49" y="880685"/>
            <a:ext cx="7886700" cy="5443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zh-TW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Demo Video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5"/>
          <p:cNvSpPr/>
          <p:nvPr/>
        </p:nvSpPr>
        <p:spPr>
          <a:xfrm>
            <a:off x="6900947" y="1823522"/>
            <a:ext cx="1407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Vestibulum ante ipsum primis inVestibulum ante ipsum primis in faucibus orciestibulum ante ipsum primis in faucibus orcaucibus orci</a:t>
            </a:r>
            <a:endParaRPr sz="1100"/>
          </a:p>
        </p:txBody>
      </p:sp>
      <p:pic>
        <p:nvPicPr>
          <p:cNvPr id="2" name="ad demo">
            <a:hlinkClick r:id="" action="ppaction://media"/>
            <a:extLst>
              <a:ext uri="{FF2B5EF4-FFF2-40B4-BE49-F238E27FC236}">
                <a16:creationId xmlns:a16="http://schemas.microsoft.com/office/drawing/2014/main" id="{592FCAEA-8AA5-9771-4B67-C9D217843D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1124" y="940653"/>
            <a:ext cx="7406823" cy="41663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0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zh-TW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48"/>
          <p:cNvSpPr/>
          <p:nvPr/>
        </p:nvSpPr>
        <p:spPr>
          <a:xfrm>
            <a:off x="6900947" y="1823522"/>
            <a:ext cx="1407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Vestibulum ante ipsum primis inVestibulum ante ipsum primis in faucibus orciestibulum ante ipsum primis in faucibus orcaucibus orci</a:t>
            </a:r>
            <a:endParaRPr sz="1100"/>
          </a:p>
        </p:txBody>
      </p:sp>
      <p:sp>
        <p:nvSpPr>
          <p:cNvPr id="347" name="Google Shape;347;p48"/>
          <p:cNvSpPr txBox="1"/>
          <p:nvPr/>
        </p:nvSpPr>
        <p:spPr>
          <a:xfrm>
            <a:off x="330041" y="1268016"/>
            <a:ext cx="8630400" cy="3183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AutoNum type="arabicPeriod"/>
            </a:pPr>
            <a:r>
              <a:rPr lang="zh-TW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Our project targets elevator passengers with </a:t>
            </a:r>
            <a:r>
              <a:rPr lang="zh-TW" sz="22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customized ads </a:t>
            </a:r>
            <a:r>
              <a:rPr lang="zh-TW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based on their age group.</a:t>
            </a:r>
            <a:endParaRPr lang="en-US" altLang="zh-TW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AutoNum type="arabicPeriod"/>
            </a:pPr>
            <a:r>
              <a:rPr lang="zh-TW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use </a:t>
            </a:r>
            <a:r>
              <a:rPr lang="zh-TW" sz="22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Knowledge Distillation (KD) </a:t>
            </a:r>
            <a:r>
              <a:rPr lang="zh-TW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 real-time, lightweight model processing.</a:t>
            </a:r>
            <a:endParaRPr lang="en-US" altLang="zh-TW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AutoNum type="arabicPeriod"/>
            </a:pPr>
            <a:r>
              <a:rPr lang="zh-TW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With </a:t>
            </a:r>
            <a:r>
              <a:rPr lang="zh-TW" sz="22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Multi-task Cascaded Convolutional Networks (MTCNN) </a:t>
            </a:r>
            <a:r>
              <a:rPr lang="zh-TW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 face detection, we identify the most common age group in the elevator to tailor ads.</a:t>
            </a:r>
            <a:endParaRPr lang="en-US" altLang="zh-TW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AutoNum type="arabicPeriod"/>
            </a:pPr>
            <a:r>
              <a:rPr lang="zh-TW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We've created a </a:t>
            </a:r>
            <a:r>
              <a:rPr lang="zh-TW" sz="22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Django-based webpage</a:t>
            </a:r>
            <a:r>
              <a:rPr lang="zh-TW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to easily present our findings.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zh-TW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900947" y="1823522"/>
            <a:ext cx="1407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Vestibulum ante ipsum primis inVestibulum ante ipsum primis in faucibus orciestibulum ante ipsum primis in faucibus orcaucibus orci</a:t>
            </a:r>
            <a:endParaRPr sz="1100"/>
          </a:p>
        </p:txBody>
      </p:sp>
      <p:sp>
        <p:nvSpPr>
          <p:cNvPr id="168" name="Google Shape;168;p27"/>
          <p:cNvSpPr txBox="1"/>
          <p:nvPr/>
        </p:nvSpPr>
        <p:spPr>
          <a:xfrm>
            <a:off x="137100" y="1268050"/>
            <a:ext cx="9078462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159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zh-TW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introduces a novel approach using </a:t>
            </a:r>
            <a:r>
              <a:rPr lang="zh-TW" sz="2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lightweight</a:t>
            </a:r>
            <a:r>
              <a:rPr lang="zh-TW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deep learning models for real-time facial analysis in spaces such as malls and waiting areas.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zh-TW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method aims to enhance the precision of </a:t>
            </a:r>
            <a:r>
              <a:rPr lang="zh-TW" sz="2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 targeting</a:t>
            </a:r>
            <a:r>
              <a:rPr lang="zh-TW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and audience engagement by accurately assessing age thereby enriching the consumer experience with more engaging and tailored messages.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sz="2400">
                <a:solidFill>
                  <a:srgbClr val="C4A263"/>
                </a:solidFill>
                <a:latin typeface="Calibri"/>
                <a:ea typeface="Calibri"/>
                <a:cs typeface="Calibri"/>
                <a:sym typeface="Calibri"/>
              </a:rPr>
              <a:t>Keywords：</a:t>
            </a:r>
            <a:endParaRPr sz="2400">
              <a:solidFill>
                <a:srgbClr val="C4A2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 b="1">
                <a:solidFill>
                  <a:srgbClr val="C4A263"/>
                </a:solidFill>
                <a:latin typeface="Calibri"/>
                <a:ea typeface="Calibri"/>
                <a:cs typeface="Calibri"/>
                <a:sym typeface="Calibri"/>
              </a:rPr>
              <a:t>Facial Recognition, Age Prediction, Real-Time Analysis, Dynamic Content Customization</a:t>
            </a:r>
            <a:endParaRPr sz="1900" b="1">
              <a:solidFill>
                <a:srgbClr val="C4A2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zh-TW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Motivation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8"/>
          <p:cNvSpPr/>
          <p:nvPr/>
        </p:nvSpPr>
        <p:spPr>
          <a:xfrm>
            <a:off x="6900947" y="1823522"/>
            <a:ext cx="1406979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Vestibulum ante ipsum primis inVestibulum ante ipsum primis in faucibus orciestibulum ante ipsum primis in faucibus orcaucibus orci</a:t>
            </a:r>
            <a:endParaRPr sz="1100"/>
          </a:p>
        </p:txBody>
      </p:sp>
      <p:sp>
        <p:nvSpPr>
          <p:cNvPr id="175" name="Google Shape;175;p28"/>
          <p:cNvSpPr txBox="1"/>
          <p:nvPr/>
        </p:nvSpPr>
        <p:spPr>
          <a:xfrm>
            <a:off x="256791" y="1011841"/>
            <a:ext cx="8630400" cy="4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200"/>
              <a:buChar char="•"/>
            </a:pPr>
            <a:r>
              <a:rPr lang="zh-TW" sz="2200" b="1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Increased Ad Efficiency</a:t>
            </a:r>
            <a:r>
              <a:rPr lang="zh-TW" sz="22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: Targeting inefficiency in broad-based and resource wastage advertising through real-time, relevant ad personalization using facial recognition </a:t>
            </a:r>
            <a:endParaRPr sz="22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200"/>
              <a:buChar char="•"/>
            </a:pPr>
            <a:r>
              <a:rPr lang="zh-TW" sz="2200" b="1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Privacy Consideration</a:t>
            </a:r>
            <a:r>
              <a:rPr lang="zh-TW" sz="22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: Balancing personalized advertising with stringent respect for user privacy in response to growing data protection concerns.</a:t>
            </a:r>
            <a:endParaRPr sz="22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200"/>
              <a:buChar char="•"/>
            </a:pPr>
            <a:r>
              <a:rPr lang="zh-TW" sz="22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To address this, we propose the use of </a:t>
            </a:r>
            <a:r>
              <a:rPr lang="zh-TW" sz="2200" b="1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lightweight facial recognition model</a:t>
            </a:r>
            <a:r>
              <a:rPr lang="zh-TW" sz="22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for real-time, personalized advertisement adjustments, respecting user privacy. </a:t>
            </a:r>
            <a:endParaRPr sz="22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zh-TW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Dataset_UTKFace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9"/>
          <p:cNvSpPr txBox="1"/>
          <p:nvPr/>
        </p:nvSpPr>
        <p:spPr>
          <a:xfrm>
            <a:off x="556950" y="1268050"/>
            <a:ext cx="4288500" cy="3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lang="zh-TW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UTKFace dataset’s age range from </a:t>
            </a:r>
            <a:r>
              <a:rPr lang="zh-TW" sz="2100" b="1">
                <a:solidFill>
                  <a:srgbClr val="C4A263"/>
                </a:solidFill>
                <a:latin typeface="Calibri"/>
                <a:ea typeface="Calibri"/>
                <a:cs typeface="Calibri"/>
                <a:sym typeface="Calibri"/>
              </a:rPr>
              <a:t>0 to 116 years old</a:t>
            </a:r>
            <a:r>
              <a:rPr lang="zh-TW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). 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lang="zh-TW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dataset consists of </a:t>
            </a:r>
            <a:r>
              <a:rPr lang="zh-TW" sz="2100" b="1">
                <a:solidFill>
                  <a:srgbClr val="C4A263"/>
                </a:solidFill>
                <a:latin typeface="Calibri"/>
                <a:ea typeface="Calibri"/>
                <a:cs typeface="Calibri"/>
                <a:sym typeface="Calibri"/>
              </a:rPr>
              <a:t>over 20,000 face images</a:t>
            </a:r>
            <a:r>
              <a:rPr lang="zh-TW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with annotations of age, gender, and ethnicity. 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lang="zh-TW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images cover large </a:t>
            </a:r>
            <a:r>
              <a:rPr lang="zh-TW" sz="2100" b="1">
                <a:solidFill>
                  <a:srgbClr val="C4A263"/>
                </a:solidFill>
                <a:latin typeface="Calibri"/>
                <a:ea typeface="Calibri"/>
                <a:cs typeface="Calibri"/>
                <a:sym typeface="Calibri"/>
              </a:rPr>
              <a:t>variation</a:t>
            </a:r>
            <a:r>
              <a:rPr lang="zh-TW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 pose, facial expression, illumination, resolution, etc.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0025" y="891300"/>
            <a:ext cx="3359200" cy="385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zh-TW" sz="2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Dataset_UTKFace</a:t>
            </a:r>
            <a:endParaRPr sz="27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0"/>
          <p:cNvSpPr txBox="1"/>
          <p:nvPr/>
        </p:nvSpPr>
        <p:spPr>
          <a:xfrm>
            <a:off x="77250" y="3605250"/>
            <a:ext cx="8989500" cy="14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Calibri"/>
              <a:buChar char="●"/>
            </a:pPr>
            <a:r>
              <a:rPr lang="zh-TW" sz="20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The UTKFace dataset lacks diversity in age, and backgrounds, potentially causing biases and hindering performance with underrepresented groups.</a:t>
            </a:r>
            <a:endParaRPr sz="20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Calibri"/>
              <a:buChar char="●"/>
            </a:pPr>
            <a:r>
              <a:rPr lang="zh-TW" sz="20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Poor lighting, pose, and resolution in some dataset images can introduce noise, degrading model performance.</a:t>
            </a:r>
            <a:endParaRPr sz="20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8663" y="1015000"/>
            <a:ext cx="5446676" cy="259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zh-TW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Baseline models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1"/>
          <p:cNvSpPr txBox="1"/>
          <p:nvPr/>
        </p:nvSpPr>
        <p:spPr>
          <a:xfrm>
            <a:off x="316125" y="1324325"/>
            <a:ext cx="8509800" cy="21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zh-TW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</a:t>
            </a:r>
            <a:r>
              <a:rPr lang="zh-TW" sz="2000" b="1">
                <a:solidFill>
                  <a:srgbClr val="C4A263"/>
                </a:solidFill>
                <a:latin typeface="Calibri"/>
                <a:ea typeface="Calibri"/>
                <a:cs typeface="Calibri"/>
                <a:sym typeface="Calibri"/>
              </a:rPr>
              <a:t>choose ResNet152 </a:t>
            </a:r>
            <a:r>
              <a:rPr lang="zh-TW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 teacher model for our project on facial recognition with age estimation due to its </a:t>
            </a:r>
            <a:r>
              <a:rPr lang="zh-TW" sz="2000" b="1">
                <a:solidFill>
                  <a:srgbClr val="C4A263"/>
                </a:solidFill>
                <a:latin typeface="Calibri"/>
                <a:ea typeface="Calibri"/>
                <a:cs typeface="Calibri"/>
                <a:sym typeface="Calibri"/>
              </a:rPr>
              <a:t>widespread use and proven performance.</a:t>
            </a:r>
            <a:endParaRPr sz="2000" b="1">
              <a:solidFill>
                <a:srgbClr val="C4A2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zh-TW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aim to provide a robust foundation for comparison when implementing knowledge distillation to let the teacher model to teach the student model. 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zh-TW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goal is to </a:t>
            </a:r>
            <a:r>
              <a:rPr lang="zh-TW" sz="2000" b="1">
                <a:solidFill>
                  <a:srgbClr val="C4A263"/>
                </a:solidFill>
                <a:latin typeface="Calibri"/>
                <a:ea typeface="Calibri"/>
                <a:cs typeface="Calibri"/>
                <a:sym typeface="Calibri"/>
              </a:rPr>
              <a:t>enhance the efficiency</a:t>
            </a:r>
            <a:r>
              <a:rPr lang="zh-TW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of these models by reducing the number of parameters while maintaining or even improving their performance, ultimately making them more practical for </a:t>
            </a:r>
            <a:r>
              <a:rPr lang="zh-TW" sz="2000" b="1">
                <a:solidFill>
                  <a:srgbClr val="C4A263"/>
                </a:solidFill>
                <a:latin typeface="Calibri"/>
                <a:ea typeface="Calibri"/>
                <a:cs typeface="Calibri"/>
                <a:sym typeface="Calibri"/>
              </a:rPr>
              <a:t>real-world applications.</a:t>
            </a:r>
            <a:endParaRPr sz="2000" b="1">
              <a:solidFill>
                <a:srgbClr val="C4A2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zh-TW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Resnet 50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2"/>
          <p:cNvSpPr/>
          <p:nvPr/>
        </p:nvSpPr>
        <p:spPr>
          <a:xfrm>
            <a:off x="6900947" y="1823522"/>
            <a:ext cx="1406979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Vestibulum ante ipsum primis inVestibulum ante ipsum primis in faucibus orciestibulum ante ipsum primis in faucibus orcaucibus orci</a:t>
            </a:r>
            <a:endParaRPr sz="1100"/>
          </a:p>
        </p:txBody>
      </p:sp>
      <p:sp>
        <p:nvSpPr>
          <p:cNvPr id="202" name="Google Shape;202;p32"/>
          <p:cNvSpPr txBox="1"/>
          <p:nvPr/>
        </p:nvSpPr>
        <p:spPr>
          <a:xfrm>
            <a:off x="330050" y="1268025"/>
            <a:ext cx="5283300" cy="37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zh-TW" sz="2100">
                <a:solidFill>
                  <a:schemeClr val="lt1"/>
                </a:solidFill>
              </a:rPr>
              <a:t>ResNet50 is noted for its ability to train exceptionally deep neural networks, whch </a:t>
            </a:r>
            <a:r>
              <a:rPr lang="zh-TW" sz="2100" b="1">
                <a:solidFill>
                  <a:srgbClr val="C4A263"/>
                </a:solidFill>
              </a:rPr>
              <a:t>introduces residual learning through skip connections, addressing challenges like vanishing gradients. </a:t>
            </a:r>
            <a:endParaRPr sz="2100" b="1">
              <a:solidFill>
                <a:srgbClr val="C4A263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zh-TW" sz="2100">
                <a:solidFill>
                  <a:schemeClr val="lt1"/>
                </a:solidFill>
              </a:rPr>
              <a:t>With 50 layers and a combination of Conv layers, BN, and ReLU activation functions, ResNet50 excels in image classification tasks.</a:t>
            </a:r>
            <a:endParaRPr sz="2100">
              <a:solidFill>
                <a:schemeClr val="lt1"/>
              </a:solidFill>
            </a:endParaRPr>
          </a:p>
        </p:txBody>
      </p:sp>
      <p:pic>
        <p:nvPicPr>
          <p:cNvPr id="203" name="Google Shape;2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3275" y="1891678"/>
            <a:ext cx="2980618" cy="1962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700"/>
              <a:t>Working Flow</a:t>
            </a:r>
            <a:endParaRPr sz="2700"/>
          </a:p>
        </p:txBody>
      </p:sp>
      <p:pic>
        <p:nvPicPr>
          <p:cNvPr id="209" name="Google Shape;2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3938" y="103367"/>
            <a:ext cx="4097794" cy="4922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蓝素材：http://itren.taobao.com/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1555</Words>
  <Application>Microsoft Office PowerPoint</Application>
  <PresentationFormat>如螢幕大小 (16:9)</PresentationFormat>
  <Paragraphs>129</Paragraphs>
  <Slides>22</Slides>
  <Notes>22</Notes>
  <HiddenSlides>1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22</vt:i4>
      </vt:variant>
    </vt:vector>
  </HeadingPairs>
  <TitlesOfParts>
    <vt:vector size="28" baseType="lpstr">
      <vt:lpstr>Microsoft Yahei</vt:lpstr>
      <vt:lpstr>Arial</vt:lpstr>
      <vt:lpstr>Calibri</vt:lpstr>
      <vt:lpstr>Impact</vt:lpstr>
      <vt:lpstr>Simple Light</vt:lpstr>
      <vt:lpstr>蓝素材：http://itren.taobao.com/</vt:lpstr>
      <vt:lpstr>Efficient Age Prediction for Targeted Advertising Using Knowledge Distillation</vt:lpstr>
      <vt:lpstr>PowerPoint 簡報</vt:lpstr>
      <vt:lpstr>Introduction</vt:lpstr>
      <vt:lpstr>Motivation</vt:lpstr>
      <vt:lpstr>Dataset_UTKFace</vt:lpstr>
      <vt:lpstr>Dataset_UTKFace</vt:lpstr>
      <vt:lpstr>Baseline models</vt:lpstr>
      <vt:lpstr>Resnet 50</vt:lpstr>
      <vt:lpstr>Working Flow</vt:lpstr>
      <vt:lpstr>Working Flow</vt:lpstr>
      <vt:lpstr>Evaluating Model Performance</vt:lpstr>
      <vt:lpstr>Results(UTKFace)</vt:lpstr>
      <vt:lpstr>Results(UTKFace)</vt:lpstr>
      <vt:lpstr>Trouble Shooting</vt:lpstr>
      <vt:lpstr>Data Augumentation</vt:lpstr>
      <vt:lpstr>Results(UTKFace+Facial Age)</vt:lpstr>
      <vt:lpstr>Results(UTKFace+Facial Age) </vt:lpstr>
      <vt:lpstr>Efficient Design_KD</vt:lpstr>
      <vt:lpstr>Comparison </vt:lpstr>
      <vt:lpstr>Demo (Web)</vt:lpstr>
      <vt:lpstr>Demo Video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Efficient Age Prediction for Targeted Advertising Using Knowledge Distillation</dc:title>
  <cp:lastModifiedBy>陳榆 YU CHEN</cp:lastModifiedBy>
  <cp:revision>4</cp:revision>
  <dcterms:modified xsi:type="dcterms:W3CDTF">2024-01-04T06:37:39Z</dcterms:modified>
</cp:coreProperties>
</file>